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70" r:id="rId3"/>
    <p:sldId id="262" r:id="rId4"/>
    <p:sldId id="263" r:id="rId5"/>
    <p:sldId id="261" r:id="rId6"/>
    <p:sldId id="265" r:id="rId7"/>
    <p:sldId id="258" r:id="rId8"/>
    <p:sldId id="277" r:id="rId9"/>
    <p:sldId id="259" r:id="rId10"/>
    <p:sldId id="284" r:id="rId11"/>
    <p:sldId id="285" r:id="rId12"/>
    <p:sldId id="276" r:id="rId13"/>
    <p:sldId id="279" r:id="rId14"/>
    <p:sldId id="274" r:id="rId15"/>
    <p:sldId id="287" r:id="rId16"/>
    <p:sldId id="288" r:id="rId17"/>
    <p:sldId id="286" r:id="rId18"/>
    <p:sldId id="280" r:id="rId19"/>
    <p:sldId id="282" r:id="rId20"/>
    <p:sldId id="291" r:id="rId21"/>
    <p:sldId id="289" r:id="rId22"/>
    <p:sldId id="290" r:id="rId23"/>
    <p:sldId id="283" r:id="rId24"/>
    <p:sldId id="275" r:id="rId25"/>
    <p:sldId id="278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3" autoAdjust="0"/>
    <p:restoredTop sz="95693" autoAdjust="0"/>
  </p:normalViewPr>
  <p:slideViewPr>
    <p:cSldViewPr snapToGrid="0">
      <p:cViewPr varScale="1">
        <p:scale>
          <a:sx n="110" d="100"/>
          <a:sy n="110" d="100"/>
        </p:scale>
        <p:origin x="81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52CC4-8745-441E-B9E1-2E48D142588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6F33B-EAA6-4C94-8472-9770CD19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0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aseline="0" dirty="0" smtClean="0"/>
              <a:t>저희 사용자 정보 암호화에 다양한 암호화 알고리즘 중 </a:t>
            </a:r>
            <a:r>
              <a:rPr lang="ko-KR" altLang="en-US" sz="10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en-US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암호화 알고리즘인 </a:t>
            </a:r>
            <a:r>
              <a:rPr lang="en-US" altLang="ko-KR" sz="1000" baseline="0" dirty="0" smtClean="0"/>
              <a:t>SHA-256 </a:t>
            </a:r>
            <a:r>
              <a:rPr lang="ko-KR" altLang="en-US" sz="1000" baseline="0" dirty="0" smtClean="0"/>
              <a:t>를 채택하였습니다</a:t>
            </a:r>
            <a:endParaRPr lang="en-US" altLang="ko-KR" sz="100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aseline="0" dirty="0" smtClean="0"/>
              <a:t>비밀번호는 </a:t>
            </a:r>
            <a:r>
              <a:rPr lang="ko-KR" altLang="en-US" sz="1000" baseline="0" dirty="0" err="1" smtClean="0"/>
              <a:t>복호화</a:t>
            </a:r>
            <a:r>
              <a:rPr lang="ko-KR" altLang="en-US" sz="1000" baseline="0" dirty="0" smtClean="0"/>
              <a:t> 과정이 필요하지 않기 때문입니다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  <a:p>
            <a:r>
              <a:rPr lang="ko-KR" altLang="en-US" sz="1000" baseline="0" dirty="0" smtClean="0"/>
              <a:t>회원가입 때 사용한 비밀 번호와</a:t>
            </a:r>
            <a:r>
              <a:rPr lang="en-US" altLang="ko-KR" sz="1000" baseline="0" dirty="0" smtClean="0"/>
              <a:t> </a:t>
            </a:r>
            <a:r>
              <a:rPr lang="ko-KR" altLang="en-US" sz="1000" baseline="0" dirty="0" smtClean="0"/>
              <a:t>로그인시 입력한 비밀 번호가 </a:t>
            </a:r>
            <a:r>
              <a:rPr lang="ko-KR" altLang="en-US" sz="1000" baseline="0" dirty="0" err="1" smtClean="0"/>
              <a:t>같은지의</a:t>
            </a:r>
            <a:r>
              <a:rPr lang="ko-KR" altLang="en-US" sz="1000" baseline="0" dirty="0" smtClean="0"/>
              <a:t> 여부만을</a:t>
            </a:r>
            <a:endParaRPr lang="en-US" altLang="ko-KR" sz="1000" baseline="0" dirty="0" smtClean="0"/>
          </a:p>
          <a:p>
            <a:r>
              <a:rPr lang="ko-KR" altLang="en-US" sz="1000" baseline="0" dirty="0" smtClean="0"/>
              <a:t>확인하면 되기 때문에 암호화된 해시를 사용하면 됩니다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레인보우 테이블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원본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무진장 저장해놓은 테이블로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해시값이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쌓여있기 때문에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해커가 암호화된 데이터가 무엇인지 알아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내는데에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시간이 걸리지 않아</a:t>
            </a:r>
            <a:r>
              <a:rPr lang="ko-KR" altLang="en-US" sz="1000" baseline="0" dirty="0" smtClean="0"/>
              <a:t> </a:t>
            </a:r>
            <a:r>
              <a:rPr lang="en-US" altLang="ko-KR" sz="1000" baseline="0" dirty="0" smtClean="0"/>
              <a:t>hash</a:t>
            </a:r>
            <a:r>
              <a:rPr lang="ko-KR" altLang="en-US" sz="1000" baseline="0" dirty="0" smtClean="0"/>
              <a:t> 만으로는 보안에</a:t>
            </a:r>
            <a:r>
              <a:rPr lang="en-US" altLang="ko-KR" sz="1000" baseline="0" dirty="0" smtClean="0"/>
              <a:t> </a:t>
            </a:r>
            <a:r>
              <a:rPr lang="ko-KR" altLang="en-US" sz="1000" baseline="0" dirty="0" smtClean="0"/>
              <a:t>취약합니다</a:t>
            </a:r>
            <a:endParaRPr lang="en-US" altLang="ko-KR" sz="1000" baseline="0" dirty="0" smtClean="0"/>
          </a:p>
          <a:p>
            <a:r>
              <a:rPr lang="ko-KR" altLang="en-US" sz="1000" baseline="0" dirty="0" smtClean="0"/>
              <a:t>때문에 무작위 랜덤 문자열 </a:t>
            </a:r>
            <a:r>
              <a:rPr lang="en-US" altLang="ko-KR" sz="1000" baseline="0" dirty="0" smtClean="0"/>
              <a:t>Salt</a:t>
            </a:r>
            <a:r>
              <a:rPr lang="ko-KR" altLang="en-US" sz="1000" baseline="0" dirty="0" smtClean="0"/>
              <a:t> 임의 값을 넣어 더 복잡한 </a:t>
            </a:r>
            <a:r>
              <a:rPr lang="ko-KR" altLang="en-US" sz="1000" baseline="0" dirty="0" err="1" smtClean="0"/>
              <a:t>해쉬값을</a:t>
            </a:r>
            <a:r>
              <a:rPr lang="ko-KR" altLang="en-US" sz="1000" baseline="0" dirty="0" smtClean="0"/>
              <a:t> 가지도록 구현했습니다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6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세놈 모두 철저한 검토가 필요한데 그 방법 중 하나가 필터다 </a:t>
            </a:r>
            <a:r>
              <a:rPr lang="en-US" altLang="ko-KR" dirty="0" smtClean="0"/>
              <a:t>. . 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9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XSS</a:t>
            </a:r>
            <a:r>
              <a:rPr lang="ko-KR" altLang="en-US" sz="1000" dirty="0" smtClean="0"/>
              <a:t>의 세부 동작</a:t>
            </a:r>
            <a:r>
              <a:rPr lang="en-US" altLang="ko-KR" sz="1000" dirty="0" smtClean="0"/>
              <a:t>~</a:t>
            </a:r>
          </a:p>
          <a:p>
            <a:r>
              <a:rPr lang="ko-KR" altLang="en-US" sz="1000" dirty="0" smtClean="0"/>
              <a:t>해커가 불순한 의도의 스크립트코드를 삽입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사용자가 그걸 모른 채 오픈</a:t>
            </a:r>
            <a:endParaRPr lang="en-US" altLang="ko-KR" sz="1000" dirty="0" smtClean="0"/>
          </a:p>
          <a:p>
            <a:r>
              <a:rPr lang="en-US" altLang="ko-KR" sz="1000" dirty="0" smtClean="0"/>
              <a:t>-&gt;</a:t>
            </a:r>
            <a:r>
              <a:rPr lang="ko-KR" altLang="en-US" sz="1000" dirty="0" smtClean="0"/>
              <a:t>스크립트가 동작하며 세션을 탈취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동작설명이라 </a:t>
            </a:r>
            <a:r>
              <a:rPr lang="ko-KR" altLang="en-US" sz="1000" dirty="0" err="1" smtClean="0"/>
              <a:t>넣어도되고</a:t>
            </a:r>
            <a:r>
              <a:rPr lang="ko-KR" altLang="en-US" sz="1000" dirty="0" smtClean="0"/>
              <a:t> 빼도 되고</a:t>
            </a:r>
            <a:r>
              <a:rPr lang="en-US" altLang="ko-KR" sz="1000" dirty="0" smtClean="0"/>
              <a:t>?)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이런 해킹을 방어하기 위해 대표적으로 블랙리스트와 화이트리스트기법이 있습니다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보안에 더 </a:t>
            </a:r>
            <a:r>
              <a:rPr lang="ko-KR" altLang="en-US" sz="1000" dirty="0" err="1" smtClean="0"/>
              <a:t>좋은건</a:t>
            </a:r>
            <a:r>
              <a:rPr lang="ko-KR" altLang="en-US" sz="1000" dirty="0" smtClean="0"/>
              <a:t> 화이트리스트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이거만 입력해라</a:t>
            </a:r>
            <a:r>
              <a:rPr lang="en-US" altLang="ko-KR" sz="1000" dirty="0" smtClean="0"/>
              <a:t>!)</a:t>
            </a:r>
            <a:r>
              <a:rPr lang="ko-KR" altLang="en-US" sz="1000" dirty="0" smtClean="0"/>
              <a:t>이기 때문에 </a:t>
            </a:r>
            <a:endParaRPr lang="en-US" altLang="ko-KR" sz="1000" dirty="0" smtClean="0"/>
          </a:p>
          <a:p>
            <a:r>
              <a:rPr lang="ko-KR" altLang="en-US" sz="1000" dirty="0" smtClean="0"/>
              <a:t>저희는 화이트리스트의 대표적인 라이브러리인 </a:t>
            </a:r>
            <a:r>
              <a:rPr lang="en-US" altLang="ko-KR" sz="1000" dirty="0" err="1" smtClean="0"/>
              <a:t>Naver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Lucy-XSS-</a:t>
            </a:r>
            <a:r>
              <a:rPr lang="en-US" altLang="ko-KR" sz="1000" dirty="0" err="1" smtClean="0"/>
              <a:t>Servlet_Filter</a:t>
            </a:r>
            <a:r>
              <a:rPr lang="ko-KR" altLang="en-US" sz="1000" dirty="0" smtClean="0"/>
              <a:t> 적용에 대해 </a:t>
            </a:r>
            <a:r>
              <a:rPr lang="en-US" altLang="ko-KR" sz="1000" dirty="0" smtClean="0"/>
              <a:t>,,,,,,,,,</a:t>
            </a:r>
            <a:r>
              <a:rPr lang="ko-KR" altLang="en-US" sz="1000" dirty="0" smtClean="0"/>
              <a:t>고민했다</a:t>
            </a:r>
            <a:r>
              <a:rPr lang="en-US" altLang="ko-KR" sz="1000" dirty="0" smtClean="0"/>
              <a:t>,,,,? </a:t>
            </a:r>
          </a:p>
          <a:p>
            <a:r>
              <a:rPr lang="ko-KR" altLang="en-US" sz="1000" dirty="0" smtClean="0"/>
              <a:t>결론을 어떻게 가지</a:t>
            </a:r>
            <a:r>
              <a:rPr lang="en-US" altLang="ko-KR" sz="1000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8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err="1" smtClean="0"/>
              <a:t>브루트</a:t>
            </a:r>
            <a:r>
              <a:rPr lang="ko-KR" altLang="en-US" sz="1000" dirty="0" smtClean="0"/>
              <a:t> 포스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이름 그대로 무차별 </a:t>
            </a:r>
            <a:r>
              <a:rPr lang="ko-KR" altLang="en-US" sz="1000" dirty="0" err="1" smtClean="0"/>
              <a:t>암호대입</a:t>
            </a:r>
            <a:r>
              <a:rPr lang="ko-KR" altLang="en-US" sz="1000" dirty="0" smtClean="0"/>
              <a:t> 공격이다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err="1" smtClean="0"/>
              <a:t>조합기를</a:t>
            </a:r>
            <a:r>
              <a:rPr lang="ko-KR" altLang="en-US" sz="1000" dirty="0" smtClean="0"/>
              <a:t> 이용해 생성된 비밀번호 리스트를 공격대상 계정에 무차별로 대입해 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맞을때까지</a:t>
            </a:r>
            <a:r>
              <a:rPr lang="ko-KR" altLang="en-US" sz="1000" dirty="0" smtClean="0"/>
              <a:t> 돌려보는 </a:t>
            </a:r>
            <a:r>
              <a:rPr lang="ko-KR" altLang="en-US" sz="1000" dirty="0" err="1" smtClean="0"/>
              <a:t>해킹기법</a:t>
            </a:r>
            <a:r>
              <a:rPr lang="ko-KR" altLang="en-US" sz="1000" dirty="0" smtClean="0"/>
              <a:t> 무식하지만 확실하다</a:t>
            </a:r>
            <a:r>
              <a:rPr lang="en-US" altLang="ko-KR" sz="1000" dirty="0" smtClean="0"/>
              <a:t>..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브루트포스</a:t>
            </a:r>
            <a:r>
              <a:rPr lang="ko-KR" altLang="en-US" sz="1000" dirty="0" smtClean="0"/>
              <a:t> 공격을 막는 방법으로는 무차별 대입을 막기 위해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로그인 횟수의 제한을 두거나 일정 횟수 이상 로그인 실패가 감지될 시 계정주인에게 경고 알림을 보내는 방법</a:t>
            </a:r>
            <a:r>
              <a:rPr lang="en-US" altLang="ko-KR" sz="1000" dirty="0" smtClean="0"/>
              <a:t>, </a:t>
            </a:r>
          </a:p>
          <a:p>
            <a:r>
              <a:rPr lang="ko-KR" altLang="en-US" sz="1000" dirty="0" err="1" smtClean="0"/>
              <a:t>매크로롤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돌리는거기</a:t>
            </a:r>
            <a:r>
              <a:rPr lang="ko-KR" altLang="en-US" sz="1000" dirty="0" smtClean="0"/>
              <a:t> 때문에 매크로를 돌릴 수 없도록 </a:t>
            </a:r>
            <a:r>
              <a:rPr lang="en-US" altLang="ko-KR" sz="1000" dirty="0" err="1" smtClean="0"/>
              <a:t>reCAPTCHA</a:t>
            </a:r>
            <a:r>
              <a:rPr lang="ko-KR" altLang="en-US" sz="1000" dirty="0" smtClean="0"/>
              <a:t>나 랜덤 </a:t>
            </a:r>
            <a:r>
              <a:rPr lang="ko-KR" altLang="en-US" sz="1000" dirty="0" err="1" smtClean="0"/>
              <a:t>확인문자를</a:t>
            </a:r>
            <a:r>
              <a:rPr lang="ko-KR" altLang="en-US" sz="1000" dirty="0" smtClean="0"/>
              <a:t> 넣는 방법이 있다</a:t>
            </a:r>
            <a:r>
              <a:rPr lang="en-US" altLang="ko-KR" sz="1000" dirty="0" smtClean="0"/>
              <a:t>... </a:t>
            </a:r>
          </a:p>
          <a:p>
            <a:r>
              <a:rPr lang="ko-KR" altLang="en-US" sz="1000" dirty="0" smtClean="0"/>
              <a:t>이중에서 뭘 고민했는지 </a:t>
            </a:r>
            <a:r>
              <a:rPr lang="ko-KR" altLang="en-US" sz="1000" dirty="0" err="1" smtClean="0"/>
              <a:t>넣어야하는데</a:t>
            </a:r>
            <a:r>
              <a:rPr lang="ko-KR" altLang="en-US" sz="1000" dirty="0" smtClean="0"/>
              <a:t> 솔직히 다 </a:t>
            </a:r>
            <a:r>
              <a:rPr lang="ko-KR" altLang="en-US" sz="1000" dirty="0" err="1" smtClean="0"/>
              <a:t>고만고만해서</a:t>
            </a:r>
            <a:r>
              <a:rPr lang="ko-KR" altLang="en-US" sz="1000" dirty="0" smtClean="0"/>
              <a:t> 그냥 방법이 있다만 해도 </a:t>
            </a:r>
            <a:r>
              <a:rPr lang="ko-KR" altLang="en-US" sz="1000" dirty="0" err="1" smtClean="0"/>
              <a:t>될듯</a:t>
            </a:r>
            <a:r>
              <a:rPr lang="en-US" altLang="ko-KR" sz="1000" dirty="0" smtClean="0"/>
              <a:t>?</a:t>
            </a:r>
          </a:p>
          <a:p>
            <a:endParaRPr lang="en-US" altLang="ko-KR" sz="1000" dirty="0" smtClean="0"/>
          </a:p>
          <a:p>
            <a:endParaRPr lang="ko-KR" altLang="en-US" sz="1000" dirty="0" smtClean="0"/>
          </a:p>
          <a:p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8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0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573" y="2320563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HAPPY HOUSE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38804" y="1629759"/>
            <a:ext cx="5586139" cy="5228241"/>
            <a:chOff x="4282098" y="1629759"/>
            <a:chExt cx="5586139" cy="5228241"/>
          </a:xfrm>
        </p:grpSpPr>
        <p:pic>
          <p:nvPicPr>
            <p:cNvPr id="13" name="그림 12" descr="사람이(가) 표시된 사진&#10;&#10;자동 생성된 설명">
              <a:extLst>
                <a:ext uri="{FF2B5EF4-FFF2-40B4-BE49-F238E27FC236}">
                  <a16:creationId xmlns:a16="http://schemas.microsoft.com/office/drawing/2014/main" id="{906066AC-5FF6-839A-5181-5D738C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98" y="4133045"/>
              <a:ext cx="3627801" cy="272495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C873E8-7A22-223D-0941-D65FEF97AD27}"/>
                </a:ext>
              </a:extLst>
            </p:cNvPr>
            <p:cNvSpPr/>
            <p:nvPr/>
          </p:nvSpPr>
          <p:spPr>
            <a:xfrm>
              <a:off x="6592392" y="3936277"/>
              <a:ext cx="121920" cy="1132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4114D2B-7116-8766-EE49-C23BE604D3E6}"/>
                </a:ext>
              </a:extLst>
            </p:cNvPr>
            <p:cNvSpPr/>
            <p:nvPr/>
          </p:nvSpPr>
          <p:spPr>
            <a:xfrm>
              <a:off x="6788334" y="3617431"/>
              <a:ext cx="265612" cy="2577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D96AF4-F58C-5C78-F8A6-EDF56DED6D4D}"/>
                </a:ext>
              </a:extLst>
            </p:cNvPr>
            <p:cNvSpPr/>
            <p:nvPr/>
          </p:nvSpPr>
          <p:spPr>
            <a:xfrm>
              <a:off x="7069184" y="3232903"/>
              <a:ext cx="367935" cy="35840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CB106D-8029-BFB6-CA1F-9CAC465118A2}"/>
                </a:ext>
              </a:extLst>
            </p:cNvPr>
            <p:cNvSpPr/>
            <p:nvPr/>
          </p:nvSpPr>
          <p:spPr>
            <a:xfrm>
              <a:off x="7246959" y="1629759"/>
              <a:ext cx="2621278" cy="17992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2" name="Picture 6" descr="집 일러스트 PNG">
              <a:extLst>
                <a:ext uri="{FF2B5EF4-FFF2-40B4-BE49-F238E27FC236}">
                  <a16:creationId xmlns:a16="http://schemas.microsoft.com/office/drawing/2014/main" id="{18E48E81-7A85-81B6-79D0-7F569D87B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5731">
              <a:off x="7453395" y="1971780"/>
              <a:ext cx="670277" cy="55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집 일러스트 AI">
              <a:extLst>
                <a:ext uri="{FF2B5EF4-FFF2-40B4-BE49-F238E27FC236}">
                  <a16:creationId xmlns:a16="http://schemas.microsoft.com/office/drawing/2014/main" id="{C654C61B-8C71-853D-2BE7-DBDBB2B73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511" y="2485852"/>
              <a:ext cx="914163" cy="76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🏠” 뜻: 집 Emoji 이모티콘 | EmojiAll">
              <a:extLst>
                <a:ext uri="{FF2B5EF4-FFF2-40B4-BE49-F238E27FC236}">
                  <a16:creationId xmlns:a16="http://schemas.microsoft.com/office/drawing/2014/main" id="{4C3CE1F1-CBCE-EE0C-9AF6-1128CC1D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6026">
              <a:off x="8189598" y="1816197"/>
              <a:ext cx="574766" cy="57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집 클립 아트. 무료 다운로드. | Creazilla">
              <a:extLst>
                <a:ext uri="{FF2B5EF4-FFF2-40B4-BE49-F238E27FC236}">
                  <a16:creationId xmlns:a16="http://schemas.microsoft.com/office/drawing/2014/main" id="{E9A4D896-1ED7-AB87-CCF1-69C2F509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749">
              <a:off x="8104348" y="2539280"/>
              <a:ext cx="745268" cy="7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정원이 있는 집 클립 아트. 무료 다운로드. | Creazilla">
              <a:extLst>
                <a:ext uri="{FF2B5EF4-FFF2-40B4-BE49-F238E27FC236}">
                  <a16:creationId xmlns:a16="http://schemas.microsoft.com/office/drawing/2014/main" id="{241BA7BD-697E-3A04-663A-0C0F89F83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934" y="2156489"/>
              <a:ext cx="717075" cy="71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787593" y="3273192"/>
            <a:ext cx="3841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SSAFY SEOUL 19 KANGSOOJI JOMINSU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Usecase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4" y="1519101"/>
            <a:ext cx="6375577" cy="462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32" y="1246753"/>
            <a:ext cx="4514285" cy="51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및 구현 내용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47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기능적 요구사항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 descr="사람, 조그만이(가) 표시된 사진&#10;&#10;자동 생성된 설명">
            <a:extLst>
              <a:ext uri="{FF2B5EF4-FFF2-40B4-BE49-F238E27FC236}">
                <a16:creationId xmlns:a16="http://schemas.microsoft.com/office/drawing/2014/main" id="{895C9165-82CE-9755-ACC1-DE0A77001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78" y="1289179"/>
            <a:ext cx="2330783" cy="15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 기능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00" y="989173"/>
            <a:ext cx="8310025" cy="56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Board  :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자유게시판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CRUD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60" y="1007064"/>
            <a:ext cx="8280554" cy="56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48277" y="337104"/>
            <a:ext cx="6297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House : 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</a:t>
            </a:r>
            <a:r>
              <a:rPr lang="ko-KR" altLang="en-US" sz="24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검색 및 상세정보 기능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7" y="1000516"/>
            <a:ext cx="8308705" cy="56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761631" y="362430"/>
            <a:ext cx="6870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ChatBot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: 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부동산 관련 정보 및 이용 관련 문의 기능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99" y="995899"/>
            <a:ext cx="8335577" cy="56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비기능적 요구사항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 descr="사람, 조그만이(가) 표시된 사진&#10;&#10;자동 생성된 설명">
            <a:extLst>
              <a:ext uri="{FF2B5EF4-FFF2-40B4-BE49-F238E27FC236}">
                <a16:creationId xmlns:a16="http://schemas.microsoft.com/office/drawing/2014/main" id="{895C9165-82CE-9755-ACC1-DE0A7700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00" y="4261283"/>
            <a:ext cx="3957850" cy="2614470"/>
          </a:xfrm>
          <a:prstGeom prst="rect">
            <a:avLst/>
          </a:prstGeom>
        </p:spPr>
      </p:pic>
      <p:pic>
        <p:nvPicPr>
          <p:cNvPr id="7" name="Picture 2" descr="보안 - 무료 컴퓨터개 아이콘">
            <a:extLst>
              <a:ext uri="{FF2B5EF4-FFF2-40B4-BE49-F238E27FC236}">
                <a16:creationId xmlns:a16="http://schemas.microsoft.com/office/drawing/2014/main" id="{C3C18357-3934-B3DF-7199-D1A31CB7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88" y="5868140"/>
            <a:ext cx="963223" cy="96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 정보 암호화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21962" y="2446498"/>
            <a:ext cx="6250901" cy="1670531"/>
            <a:chOff x="3084513" y="2981472"/>
            <a:chExt cx="6250901" cy="16705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994" y="3601081"/>
              <a:ext cx="1021420" cy="102142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513" y="3601081"/>
              <a:ext cx="1021420" cy="1021420"/>
            </a:xfrm>
            <a:prstGeom prst="rect">
              <a:avLst/>
            </a:prstGeom>
          </p:spPr>
        </p:pic>
        <p:pic>
          <p:nvPicPr>
            <p:cNvPr id="16" name="Picture 2" descr="https://cdn-icons-png.flaticon.com/512/4825/482548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247" y="2981472"/>
              <a:ext cx="1670531" cy="167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오른쪽 화살표 7"/>
            <p:cNvSpPr/>
            <p:nvPr/>
          </p:nvSpPr>
          <p:spPr>
            <a:xfrm>
              <a:off x="4444806" y="3886322"/>
              <a:ext cx="513567" cy="450937"/>
            </a:xfrm>
            <a:prstGeom prst="rightArrow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7384102" y="3886322"/>
              <a:ext cx="513567" cy="450937"/>
            </a:xfrm>
            <a:prstGeom prst="rightArrow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4210643" y="4494360"/>
            <a:ext cx="387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무작위 랜덤 문자열 </a:t>
            </a:r>
            <a:r>
              <a:rPr lang="en-US" altLang="ko-KR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Salt )</a:t>
            </a:r>
            <a:endParaRPr lang="ko-KR" altLang="en-US" dirty="0">
              <a:solidFill>
                <a:schemeClr val="accent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69633" y="1912608"/>
            <a:ext cx="7052776" cy="3328416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5281568" y="1713427"/>
            <a:ext cx="15767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SHA-256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881340" y="5787143"/>
            <a:ext cx="387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비밀번호만 단독으로 암호화 하는 경우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4754880" y="5790315"/>
            <a:ext cx="67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원본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해쉬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쌍을 저장한 레인보우 테이블 과 같은 공격에 쉽게 무너진다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Team</a:t>
            </a:r>
            <a:endParaRPr lang="en-US" altLang="ko-KR" sz="32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Team Member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18CACE-2FBB-6123-2484-DCAF45F29C22}"/>
              </a:ext>
            </a:extLst>
          </p:cNvPr>
          <p:cNvGrpSpPr>
            <a:grpSpLocks noChangeAspect="1"/>
          </p:cNvGrpSpPr>
          <p:nvPr/>
        </p:nvGrpSpPr>
        <p:grpSpPr>
          <a:xfrm>
            <a:off x="1180051" y="2433336"/>
            <a:ext cx="9831897" cy="3825321"/>
            <a:chOff x="488950" y="4659084"/>
            <a:chExt cx="5448554" cy="209913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B953C8C-3E90-778A-B4B4-0880C3680AE6}"/>
                </a:ext>
              </a:extLst>
            </p:cNvPr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917A27E0-B913-ADC0-9A08-FA90DE6EA57C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B41452F7-7993-8671-2028-25579EAF58D8}"/>
                </a:ext>
              </a:extLst>
            </p:cNvPr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3615971" y="3444073"/>
            <a:ext cx="1342083" cy="13617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84513" y="3089796"/>
            <a:ext cx="2404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회원가입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보안</a:t>
            </a:r>
            <a:endParaRPr lang="ko-KR" altLang="en-US" sz="1100" dirty="0">
              <a:solidFill>
                <a:schemeClr val="accent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9354" y="3089796"/>
            <a:ext cx="269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_CRUD #</a:t>
            </a:r>
            <a:r>
              <a:rPr lang="ko-KR" altLang="en-US" sz="1100" dirty="0" err="1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1100" dirty="0" smtClean="0">
              <a:solidFill>
                <a:schemeClr val="accent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3872002" y="4850564"/>
            <a:ext cx="83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조민수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7542752" y="4850564"/>
            <a:ext cx="83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강수지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286719" y="3357097"/>
            <a:ext cx="1342083" cy="1361757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418922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XSS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스크립트를 삽입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75180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CSRF</a:t>
            </a: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html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31438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SQL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Injection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SQL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9AE10C-5226-9BA8-899A-5F5BFA6D2E16}"/>
              </a:ext>
            </a:extLst>
          </p:cNvPr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한쪽 모서리가 둥근 사각형 18"/>
          <p:cNvSpPr/>
          <p:nvPr/>
        </p:nvSpPr>
        <p:spPr>
          <a:xfrm>
            <a:off x="1238621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>
            <a:off x="4594879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한쪽 모서리가 둥근 사각형 30"/>
          <p:cNvSpPr/>
          <p:nvPr/>
        </p:nvSpPr>
        <p:spPr>
          <a:xfrm>
            <a:off x="7951137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661386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대응방안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 데이터에 대한 철저한 검토 필요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==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필터 사용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XSS 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1694121" y="2316893"/>
            <a:ext cx="8906583" cy="2999689"/>
            <a:chOff x="1625003" y="2099769"/>
            <a:chExt cx="8906583" cy="299968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9F6E0E-B11D-42D2-C7E4-56200B12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003" y="2981918"/>
              <a:ext cx="1192596" cy="11925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6BDED96-FABF-979B-62BF-89FB3D5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990" y="2981918"/>
              <a:ext cx="1192596" cy="119259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7A4C95-87D9-7CD8-98D6-BA8176AE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718" y="2828078"/>
              <a:ext cx="1969798" cy="196979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433DEC-CD0F-AF24-E46D-BB529E957592}"/>
                </a:ext>
              </a:extLst>
            </p:cNvPr>
            <p:cNvSpPr txBox="1"/>
            <p:nvPr/>
          </p:nvSpPr>
          <p:spPr>
            <a:xfrm>
              <a:off x="3168565" y="3702803"/>
              <a:ext cx="1648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①XSS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Attack</a:t>
              </a:r>
              <a:endPara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8DF4DFD-2104-EDF3-3510-300B6487D4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3677" y="3224772"/>
              <a:ext cx="1775558" cy="5802"/>
            </a:xfrm>
            <a:prstGeom prst="straightConnector1">
              <a:avLst/>
            </a:prstGeom>
            <a:ln w="7620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D09F1-F53D-5659-0F1A-3A21E3AB4C80}"/>
                </a:ext>
              </a:extLst>
            </p:cNvPr>
            <p:cNvSpPr txBox="1"/>
            <p:nvPr/>
          </p:nvSpPr>
          <p:spPr>
            <a:xfrm>
              <a:off x="7438347" y="3702803"/>
              <a:ext cx="1742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② web page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방문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E798DF9-C4F4-F60F-726C-46AD5B5B2231}"/>
                </a:ext>
              </a:extLst>
            </p:cNvPr>
            <p:cNvGrpSpPr/>
            <p:nvPr/>
          </p:nvGrpSpPr>
          <p:grpSpPr>
            <a:xfrm>
              <a:off x="6413686" y="2282380"/>
              <a:ext cx="1061472" cy="948194"/>
              <a:chOff x="6589521" y="4560451"/>
              <a:chExt cx="784090" cy="8455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4EEE948-90F7-D266-B766-CAAD04CCE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9521" y="4837028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686584-BF44-E7A8-0B3F-C61EC457F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487" y="4560451"/>
                <a:ext cx="524124" cy="524124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0439A0-B6FB-4C5C-733F-1182677C8805}"/>
                </a:ext>
              </a:extLst>
            </p:cNvPr>
            <p:cNvSpPr txBox="1"/>
            <p:nvPr/>
          </p:nvSpPr>
          <p:spPr>
            <a:xfrm>
              <a:off x="5409984" y="4760904"/>
              <a:ext cx="134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③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세션 탈취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72BEAFC-FE66-0152-2C63-CA3973DAE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7522" y="3249229"/>
              <a:ext cx="1659318" cy="2774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/>
            <p:nvPr/>
          </p:nvCxnSpPr>
          <p:spPr>
            <a:xfrm rot="16200000" flipH="1" flipV="1">
              <a:off x="4261163" y="59907"/>
              <a:ext cx="718503" cy="4798227"/>
            </a:xfrm>
            <a:prstGeom prst="bentConnector4">
              <a:avLst>
                <a:gd name="adj1" fmla="val -31816"/>
                <a:gd name="adj2" fmla="val 99815"/>
              </a:avLst>
            </a:prstGeom>
            <a:ln w="5715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2290419" y="5628376"/>
            <a:ext cx="7639965" cy="6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802269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화이트리스트의 대표적인 라이브러리인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Naver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Lucy-XSS-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Servlet_Filter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브루트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포스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526730" y="2332962"/>
            <a:ext cx="7241366" cy="2693066"/>
            <a:chOff x="2601718" y="2012922"/>
            <a:chExt cx="7241366" cy="26930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718" y="3229295"/>
              <a:ext cx="1139510" cy="11395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742" y="2012922"/>
              <a:ext cx="2459342" cy="2693066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3932110" y="3359455"/>
              <a:ext cx="4764024" cy="6102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3932110" y="3966690"/>
              <a:ext cx="4745736" cy="2564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932110" y="3796057"/>
              <a:ext cx="4764024" cy="1736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1331976" y="1378814"/>
            <a:ext cx="9528048" cy="4601362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76272" y="5340096"/>
            <a:ext cx="7808976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802269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횟수 제한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계정 사용자에게 </a:t>
            </a: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알람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발송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en-US" altLang="ko-KR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reCAPTCHA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 문자열 확인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39767" y="3926988"/>
            <a:ext cx="75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1234</a:t>
            </a:r>
          </a:p>
          <a:p>
            <a:r>
              <a:rPr lang="en-US" altLang="ko-KR" sz="900" b="1" dirty="0" smtClean="0"/>
              <a:t>123@</a:t>
            </a:r>
          </a:p>
          <a:p>
            <a:r>
              <a:rPr lang="en-US" altLang="ko-KR" sz="900" b="1" dirty="0" smtClean="0"/>
              <a:t>1234!</a:t>
            </a:r>
          </a:p>
          <a:p>
            <a:r>
              <a:rPr lang="en-US" altLang="ko-KR" sz="900" b="1" dirty="0" smtClean="0"/>
              <a:t>...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17680" y="2519951"/>
            <a:ext cx="25211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무차별 암호 대입 공격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0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기대효과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9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기대효과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4852814" y="2286794"/>
            <a:ext cx="1850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챗봇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자유게시판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altLang="ko-KR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제공 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ko-KR" altLang="en-US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48" y="2286794"/>
            <a:ext cx="2882861" cy="3084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6866596" y="2224164"/>
            <a:ext cx="3819310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경험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개선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서비스이용자 만족도 향상 </a:t>
            </a:r>
            <a:endParaRPr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관련 온라인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커뮤니티 조성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주택 관련 정보 공유 가능 </a:t>
            </a:r>
            <a:endParaRPr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직관적인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효율적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2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질의 응답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450A9-55A0-04C6-1001-67337C08CE86}"/>
              </a:ext>
            </a:extLst>
          </p:cNvPr>
          <p:cNvSpPr/>
          <p:nvPr/>
        </p:nvSpPr>
        <p:spPr>
          <a:xfrm>
            <a:off x="3374417" y="5397966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8" y="601515"/>
            <a:ext cx="4660537" cy="47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1722268" y="23437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1767396" y="2936557"/>
            <a:ext cx="2561208" cy="984885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2483" y="224921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  <a:endParaRPr lang="en-US" altLang="ko-KR" sz="20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2481" y="4397719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 효과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2481" y="332346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및 구현 내용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</a:t>
            </a:r>
            <a:r>
              <a:rPr lang="ko-KR" altLang="en-US" sz="2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젝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트 </a:t>
            </a:r>
            <a:r>
              <a:rPr lang="ko-KR" altLang="en-US" sz="2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3790145" y="1456557"/>
            <a:ext cx="461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부동산 커뮤니티 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주택 </a:t>
            </a:r>
            <a:r>
              <a:rPr lang="ko-KR" altLang="en-US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검색 서비스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5213014" y="2664348"/>
            <a:ext cx="56243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찾고자 하는 지역의 아파트 </a:t>
            </a:r>
            <a:r>
              <a:rPr lang="ko-KR" altLang="en-US" sz="14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실거래가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정보 검색 기능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지역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아파트의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상세정보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매매 정보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거래이력 등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사용자간 매매 정보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관련 정보 공유가 가능한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챗봇을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통한 부동산 및 이용 관련 문의 상시 답변 기능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2" y="2574600"/>
            <a:ext cx="2882861" cy="30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D3D6C9-843A-98EF-A191-007793187A8F}"/>
              </a:ext>
            </a:extLst>
          </p:cNvPr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670243-F558-D2B9-18FE-BB6E7266A33D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40C44229-27D9-08A1-EB93-C32796E1F3E0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C344EAA2-A13A-04A8-FF16-2A841CC04B27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438750" y="1523156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 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765D5AC-E2D2-F2C5-BFAD-888C0FA3FD86}"/>
              </a:ext>
            </a:extLst>
          </p:cNvPr>
          <p:cNvCxnSpPr/>
          <p:nvPr/>
        </p:nvCxnSpPr>
        <p:spPr>
          <a:xfrm>
            <a:off x="6197018" y="2618899"/>
            <a:ext cx="0" cy="340233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2A429F-ACFF-87B4-C1DA-708FF90B82F5}"/>
              </a:ext>
            </a:extLst>
          </p:cNvPr>
          <p:cNvSpPr txBox="1"/>
          <p:nvPr/>
        </p:nvSpPr>
        <p:spPr>
          <a:xfrm>
            <a:off x="1771966" y="3574783"/>
            <a:ext cx="36531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16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Daum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로드뷰와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연계된 지도서비스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중개인의 신뢰도 평점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실거주민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리뷰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관련 뉴스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2D87C1-2A31-F5D5-80A2-34D54A6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10" y="2594997"/>
            <a:ext cx="1085850" cy="514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E7D08-56A8-C24A-5872-2E4B489358DF}"/>
              </a:ext>
            </a:extLst>
          </p:cNvPr>
          <p:cNvSpPr txBox="1"/>
          <p:nvPr/>
        </p:nvSpPr>
        <p:spPr>
          <a:xfrm>
            <a:off x="6968929" y="3574783"/>
            <a:ext cx="34873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집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내부 구조를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360°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뷰로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주변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편의시설 정보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이사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견적 서비스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외부 사진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 전면 표기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</p:txBody>
      </p:sp>
      <p:pic>
        <p:nvPicPr>
          <p:cNvPr id="1028" name="Picture 4" descr="다방 'BLUE 캠페인'.. &quot;건전한 부동산 거래 문화 조성한다&quot;">
            <a:extLst>
              <a:ext uri="{FF2B5EF4-FFF2-40B4-BE49-F238E27FC236}">
                <a16:creationId xmlns:a16="http://schemas.microsoft.com/office/drawing/2014/main" id="{177E5E65-B734-399F-583A-506B749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84" y="2596312"/>
            <a:ext cx="968802" cy="58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14269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이용자간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의견을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나눌 수 있는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 기능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5481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자유로운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상담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질문가능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61838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신뢰 있는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국토교통부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활용한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실거래가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9AE10C-5226-9BA8-899A-5F5BFA6D2E16}"/>
              </a:ext>
            </a:extLst>
          </p:cNvPr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8E200-23AA-9FB6-BBF5-3A35FE819964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차별화 전략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6953315-22CB-EB61-B5E5-DCCFB5526F30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282707" y="2449956"/>
            <a:ext cx="9324918" cy="1599666"/>
            <a:chOff x="1232806" y="3059418"/>
            <a:chExt cx="9324918" cy="1599666"/>
          </a:xfrm>
        </p:grpSpPr>
        <p:grpSp>
          <p:nvGrpSpPr>
            <p:cNvPr id="18" name="그룹 17"/>
            <p:cNvGrpSpPr/>
            <p:nvPr/>
          </p:nvGrpSpPr>
          <p:grpSpPr>
            <a:xfrm>
              <a:off x="1232806" y="3059418"/>
              <a:ext cx="389086" cy="389086"/>
              <a:chOff x="1073150" y="1506390"/>
              <a:chExt cx="389086" cy="389086"/>
            </a:xfrm>
          </p:grpSpPr>
          <p:sp>
            <p:nvSpPr>
              <p:cNvPr id="6" name="눈물 방울 5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1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한쪽 모서리가 둥근 사각형 18"/>
            <p:cNvSpPr/>
            <p:nvPr/>
          </p:nvSpPr>
          <p:spPr>
            <a:xfrm>
              <a:off x="1774578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89064" y="3059418"/>
              <a:ext cx="389086" cy="389086"/>
              <a:chOff x="1073150" y="1506390"/>
              <a:chExt cx="389086" cy="389086"/>
            </a:xfrm>
          </p:grpSpPr>
          <p:sp>
            <p:nvSpPr>
              <p:cNvPr id="24" name="눈물 방울 23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2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한쪽 모서리가 둥근 사각형 25"/>
            <p:cNvSpPr/>
            <p:nvPr/>
          </p:nvSpPr>
          <p:spPr>
            <a:xfrm>
              <a:off x="5130836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945322" y="3059418"/>
              <a:ext cx="389086" cy="389086"/>
              <a:chOff x="1073150" y="1506390"/>
              <a:chExt cx="389086" cy="389086"/>
            </a:xfrm>
          </p:grpSpPr>
          <p:sp>
            <p:nvSpPr>
              <p:cNvPr id="29" name="눈물 방울 28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3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한쪽 모서리가 둥근 사각형 30"/>
            <p:cNvSpPr/>
            <p:nvPr/>
          </p:nvSpPr>
          <p:spPr>
            <a:xfrm>
              <a:off x="8487094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CECC33-01E8-BFE7-A4DF-5E2D790D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836" y="3582657"/>
              <a:ext cx="979153" cy="95361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6B4409-96CB-0125-F22C-9BBA8992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519" y="3649488"/>
              <a:ext cx="872747" cy="81994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DBBEB61-3034-E1C0-BAD8-EEBFC26D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9" y="2973195"/>
            <a:ext cx="943977" cy="9536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421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b="1" kern="0" dirty="0" smtClean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741982-BBFE-4F84-2DC6-E499014BBD2B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 관리 및 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86E334-7D65-FB93-BBC5-080DD27C75D3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E3E11EAD-F60E-4472-0514-2A14F3700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7614"/>
              </p:ext>
            </p:extLst>
          </p:nvPr>
        </p:nvGraphicFramePr>
        <p:xfrm>
          <a:off x="1231461" y="2726028"/>
          <a:ext cx="9831903" cy="232320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089327">
                  <a:extLst>
                    <a:ext uri="{9D8B030D-6E8A-4147-A177-3AD203B41FA5}">
                      <a16:colId xmlns:a16="http://schemas.microsoft.com/office/drawing/2014/main" val="1031002822"/>
                    </a:ext>
                  </a:extLst>
                </a:gridCol>
                <a:gridCol w="2340203">
                  <a:extLst>
                    <a:ext uri="{9D8B030D-6E8A-4147-A177-3AD203B41FA5}">
                      <a16:colId xmlns:a16="http://schemas.microsoft.com/office/drawing/2014/main" val="2764243713"/>
                    </a:ext>
                  </a:extLst>
                </a:gridCol>
                <a:gridCol w="688932">
                  <a:extLst>
                    <a:ext uri="{9D8B030D-6E8A-4147-A177-3AD203B41FA5}">
                      <a16:colId xmlns:a16="http://schemas.microsoft.com/office/drawing/2014/main" val="827421975"/>
                    </a:ext>
                  </a:extLst>
                </a:gridCol>
                <a:gridCol w="688931">
                  <a:extLst>
                    <a:ext uri="{9D8B030D-6E8A-4147-A177-3AD203B41FA5}">
                      <a16:colId xmlns:a16="http://schemas.microsoft.com/office/drawing/2014/main" val="806991690"/>
                    </a:ext>
                  </a:extLst>
                </a:gridCol>
                <a:gridCol w="713984">
                  <a:extLst>
                    <a:ext uri="{9D8B030D-6E8A-4147-A177-3AD203B41FA5}">
                      <a16:colId xmlns:a16="http://schemas.microsoft.com/office/drawing/2014/main" val="3691760431"/>
                    </a:ext>
                  </a:extLst>
                </a:gridCol>
                <a:gridCol w="701457">
                  <a:extLst>
                    <a:ext uri="{9D8B030D-6E8A-4147-A177-3AD203B41FA5}">
                      <a16:colId xmlns:a16="http://schemas.microsoft.com/office/drawing/2014/main" val="2050730432"/>
                    </a:ext>
                  </a:extLst>
                </a:gridCol>
                <a:gridCol w="701458">
                  <a:extLst>
                    <a:ext uri="{9D8B030D-6E8A-4147-A177-3AD203B41FA5}">
                      <a16:colId xmlns:a16="http://schemas.microsoft.com/office/drawing/2014/main" val="1953402352"/>
                    </a:ext>
                  </a:extLst>
                </a:gridCol>
                <a:gridCol w="726509">
                  <a:extLst>
                    <a:ext uri="{9D8B030D-6E8A-4147-A177-3AD203B41FA5}">
                      <a16:colId xmlns:a16="http://schemas.microsoft.com/office/drawing/2014/main" val="845248573"/>
                    </a:ext>
                  </a:extLst>
                </a:gridCol>
                <a:gridCol w="726510">
                  <a:extLst>
                    <a:ext uri="{9D8B030D-6E8A-4147-A177-3AD203B41FA5}">
                      <a16:colId xmlns:a16="http://schemas.microsoft.com/office/drawing/2014/main" val="3776572711"/>
                    </a:ext>
                  </a:extLst>
                </a:gridCol>
                <a:gridCol w="713983">
                  <a:extLst>
                    <a:ext uri="{9D8B030D-6E8A-4147-A177-3AD203B41FA5}">
                      <a16:colId xmlns:a16="http://schemas.microsoft.com/office/drawing/2014/main" val="3490323889"/>
                    </a:ext>
                  </a:extLst>
                </a:gridCol>
                <a:gridCol w="740609">
                  <a:extLst>
                    <a:ext uri="{9D8B030D-6E8A-4147-A177-3AD203B41FA5}">
                      <a16:colId xmlns:a16="http://schemas.microsoft.com/office/drawing/2014/main" val="5179072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날짜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86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 및 기획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 및 구축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Backend – Frontend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환경 구축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90446"/>
                  </a:ext>
                </a:extLst>
              </a:tr>
              <a:tr h="372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SignUp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5301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자유 게시판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CRUD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/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 업로드 및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페이징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기능 추가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515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주택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실거래가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주택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실거래가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결과데이터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가공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2241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Chatbot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챗봇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환경 구축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챗봇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기능 구현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84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6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008198" y="1919011"/>
            <a:ext cx="1208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FRONT-END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93234D-71CE-891D-F6F7-8F3D51FE50CC}"/>
              </a:ext>
            </a:extLst>
          </p:cNvPr>
          <p:cNvSpPr/>
          <p:nvPr/>
        </p:nvSpPr>
        <p:spPr>
          <a:xfrm>
            <a:off x="10030397" y="3072839"/>
            <a:ext cx="10931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BACK-END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E588DF8-BCF0-567C-08BA-E96F10402D3F}"/>
              </a:ext>
            </a:extLst>
          </p:cNvPr>
          <p:cNvCxnSpPr>
            <a:cxnSpLocks/>
          </p:cNvCxnSpPr>
          <p:nvPr/>
        </p:nvCxnSpPr>
        <p:spPr>
          <a:xfrm flipH="1">
            <a:off x="4445455" y="4567009"/>
            <a:ext cx="2241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618559" y="1216474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아키텍처 다이어그램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A5A9D632-2B60-A4FF-3F31-234334BE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62" y="1761312"/>
            <a:ext cx="1596753" cy="71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9998914" y="4226667"/>
            <a:ext cx="11560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 BASE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157" y="3299857"/>
            <a:ext cx="676369" cy="7049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08230" y="3709661"/>
            <a:ext cx="978567" cy="35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4970714" y="2974241"/>
            <a:ext cx="92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ssafy_vue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29" y="3861509"/>
            <a:ext cx="2570326" cy="1649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90100" y="1672096"/>
            <a:ext cx="3092725" cy="4394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1007">
            <a:extLst>
              <a:ext uri="{FF2B5EF4-FFF2-40B4-BE49-F238E27FC236}">
                <a16:creationId xmlns:a16="http://schemas.microsoft.com/office/drawing/2014/main" id="{6915E49F-752B-5EF6-19B5-391BF5C3EC2B}"/>
              </a:ext>
            </a:extLst>
          </p:cNvPr>
          <p:cNvGrpSpPr/>
          <p:nvPr/>
        </p:nvGrpSpPr>
        <p:grpSpPr>
          <a:xfrm>
            <a:off x="8704606" y="1699428"/>
            <a:ext cx="840320" cy="809380"/>
            <a:chOff x="3514405" y="3979360"/>
            <a:chExt cx="1487468" cy="1487468"/>
          </a:xfrm>
        </p:grpSpPr>
        <p:pic>
          <p:nvPicPr>
            <p:cNvPr id="85" name="Object 22">
              <a:extLst>
                <a:ext uri="{FF2B5EF4-FFF2-40B4-BE49-F238E27FC236}">
                  <a16:creationId xmlns:a16="http://schemas.microsoft.com/office/drawing/2014/main" id="{4E2B6D89-4377-02D8-E37C-E879D0C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4405" y="3979360"/>
              <a:ext cx="1487468" cy="1487468"/>
            </a:xfrm>
            <a:prstGeom prst="rect">
              <a:avLst/>
            </a:prstGeom>
          </p:spPr>
        </p:pic>
      </p:grpSp>
      <p:grpSp>
        <p:nvGrpSpPr>
          <p:cNvPr id="88" name="그룹 1005">
            <a:extLst>
              <a:ext uri="{FF2B5EF4-FFF2-40B4-BE49-F238E27FC236}">
                <a16:creationId xmlns:a16="http://schemas.microsoft.com/office/drawing/2014/main" id="{0515817A-AFB3-ADC8-AA12-3A23E628A4F9}"/>
              </a:ext>
            </a:extLst>
          </p:cNvPr>
          <p:cNvGrpSpPr/>
          <p:nvPr/>
        </p:nvGrpSpPr>
        <p:grpSpPr>
          <a:xfrm>
            <a:off x="7667081" y="4060924"/>
            <a:ext cx="1068830" cy="581241"/>
            <a:chOff x="14036520" y="3866535"/>
            <a:chExt cx="3117286" cy="1619527"/>
          </a:xfrm>
        </p:grpSpPr>
        <p:pic>
          <p:nvPicPr>
            <p:cNvPr id="89" name="Object 16">
              <a:extLst>
                <a:ext uri="{FF2B5EF4-FFF2-40B4-BE49-F238E27FC236}">
                  <a16:creationId xmlns:a16="http://schemas.microsoft.com/office/drawing/2014/main" id="{28B82F56-5F6E-2DB8-E6BC-4C9F97C8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6520" y="3866535"/>
              <a:ext cx="3117286" cy="1619527"/>
            </a:xfrm>
            <a:prstGeom prst="rect">
              <a:avLst/>
            </a:prstGeom>
          </p:spPr>
        </p:pic>
      </p:grpSp>
      <p:pic>
        <p:nvPicPr>
          <p:cNvPr id="90" name="Object 19">
            <a:extLst>
              <a:ext uri="{FF2B5EF4-FFF2-40B4-BE49-F238E27FC236}">
                <a16:creationId xmlns:a16="http://schemas.microsoft.com/office/drawing/2014/main" id="{D387E3C3-AAF8-5D3D-92FC-08E0F28A85B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9878" y="3271937"/>
            <a:ext cx="1908052" cy="7899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075" y="2578302"/>
            <a:ext cx="1390844" cy="71447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6686797" y="4759637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720" y="4820916"/>
            <a:ext cx="1150368" cy="539235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6693616" y="5375219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6494" y="5449450"/>
            <a:ext cx="1810003" cy="49536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5250887" y="4206476"/>
            <a:ext cx="57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https</a:t>
            </a:r>
            <a:endParaRPr lang="en-US" altLang="ko-KR" sz="1200" b="1" i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E588DF8-BCF0-567C-08BA-E96F10402D3F}"/>
              </a:ext>
            </a:extLst>
          </p:cNvPr>
          <p:cNvCxnSpPr>
            <a:cxnSpLocks/>
          </p:cNvCxnSpPr>
          <p:nvPr/>
        </p:nvCxnSpPr>
        <p:spPr>
          <a:xfrm flipH="1" flipV="1">
            <a:off x="4285244" y="2071057"/>
            <a:ext cx="2405545" cy="25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7566544" y="1262599"/>
            <a:ext cx="13147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Happy House</a:t>
            </a:r>
            <a:endParaRPr lang="en-US" altLang="ko-KR" sz="1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E588DF8-BCF0-567C-08BA-E96F10402D3F}"/>
              </a:ext>
            </a:extLst>
          </p:cNvPr>
          <p:cNvCxnSpPr>
            <a:cxnSpLocks/>
          </p:cNvCxnSpPr>
          <p:nvPr/>
        </p:nvCxnSpPr>
        <p:spPr>
          <a:xfrm flipH="1">
            <a:off x="4285398" y="2334509"/>
            <a:ext cx="2392176" cy="522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571" y="2721050"/>
            <a:ext cx="1390844" cy="4286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479" y="2701942"/>
            <a:ext cx="857370" cy="476316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659507" y="2582223"/>
            <a:ext cx="2625737" cy="112743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9414" y="1962841"/>
            <a:ext cx="2181529" cy="362001"/>
          </a:xfrm>
          <a:prstGeom prst="rect">
            <a:avLst/>
          </a:prstGeom>
        </p:spPr>
      </p:pic>
      <p:sp>
        <p:nvSpPr>
          <p:cNvPr id="73" name="모서리가 둥근 직사각형 72"/>
          <p:cNvSpPr/>
          <p:nvPr/>
        </p:nvSpPr>
        <p:spPr>
          <a:xfrm>
            <a:off x="1659507" y="1834595"/>
            <a:ext cx="2615696" cy="59946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797269" y="2906523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OpenAPI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835414" y="1984951"/>
            <a:ext cx="744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OAuth2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84513" y="2974241"/>
            <a:ext cx="217966" cy="17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826" y="3235308"/>
            <a:ext cx="1119057" cy="3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1013</TotalTime>
  <Words>694</Words>
  <Application>Microsoft Office PowerPoint</Application>
  <PresentationFormat>와이드스크린</PresentationFormat>
  <Paragraphs>192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나눔스퀘어OTF</vt:lpstr>
      <vt:lpstr>나눔스퀘어OTF Bold</vt:lpstr>
      <vt:lpstr>나눔스퀘어OTF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175</cp:revision>
  <dcterms:created xsi:type="dcterms:W3CDTF">2020-03-10T04:01:35Z</dcterms:created>
  <dcterms:modified xsi:type="dcterms:W3CDTF">2022-11-24T08:08:39Z</dcterms:modified>
</cp:coreProperties>
</file>